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a606beae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a606bea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a606beaec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a606beaec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606beaec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606beaec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606beaec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606beae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606beaec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a606beaec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a606beaec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a606beaec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a606beaec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a606beaec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a606beaec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a606beaec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a606beaec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a606beaec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a606beaec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a606beaec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a53c909e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a53c909e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a606beaec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a606beaec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606beaec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a606beaec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a606beaec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a606beaec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7aef58cd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7aef58cd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a4c9d525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a4c9d525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7a53c909e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7a53c909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7ab22b44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7ab22b44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4c9d5253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4c9d5253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4c9d5253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4c9d5253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4c9d5253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4c9d5253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7ab22b444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7ab22b444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twitter.com/tarannum_zaki/" TargetMode="External"/><Relationship Id="rId5" Type="http://schemas.openxmlformats.org/officeDocument/2006/relationships/hyperlink" Target="https://oduwsdl.github.io/" TargetMode="External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hyperlink" Target="https://www.google.com/search?q=pandemic+meaning" TargetMode="External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hyperlink" Target="https://twitter.com/tarannum_zaki/" TargetMode="External"/><Relationship Id="rId7" Type="http://schemas.openxmlformats.org/officeDocument/2006/relationships/hyperlink" Target="https://oduwsdl.github.i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hyperlink" Target="https://twitter.com/tarannum_zaki/" TargetMode="External"/><Relationship Id="rId5" Type="http://schemas.openxmlformats.org/officeDocument/2006/relationships/hyperlink" Target="https://oduwsdl.github.i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9" Type="http://schemas.openxmlformats.org/officeDocument/2006/relationships/hyperlink" Target="https://www.webmd.com/" TargetMode="External"/><Relationship Id="rId5" Type="http://schemas.openxmlformats.org/officeDocument/2006/relationships/hyperlink" Target="https://www.google.com/search?q=pandemic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google.com/search?q=pandemic+meaning" TargetMode="External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hyperlink" Target="https://twitter.com/MattWalshBlog/status/1392513019368943618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hyperlink" Target="https://twitter.com/JackPosobiec/status/155310122788968038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hyperlink" Target="https://zeoob.com/wp-content/uploads/2018/07/Tweeter-tweet.png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hyperlink" Target="https://www.bbc.com/news/the-reporters-63622746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4419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Controversy with Dictionary Keywords on Social Media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202775"/>
            <a:ext cx="76881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Presented by Tarannum Zaki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 895: Web Archiving  Forensics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Old Dominion University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Fall 2022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December 05, 2022</a:t>
            </a:r>
            <a:endParaRPr sz="1400"/>
          </a:p>
        </p:txBody>
      </p:sp>
      <p:sp>
        <p:nvSpPr>
          <p:cNvPr id="88" name="Google Shape;88;p13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3669750" y="2772700"/>
            <a:ext cx="18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Forensics Study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>
            <p:ph type="title"/>
          </p:nvPr>
        </p:nvSpPr>
        <p:spPr>
          <a:xfrm>
            <a:off x="298375" y="424700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Did the Merriam-Webster Dictionary really change the definition of ‘anti-vaxxer’?</a:t>
            </a:r>
            <a:endParaRPr sz="2140"/>
          </a:p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300" y="1278400"/>
            <a:ext cx="2070950" cy="3352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000" y="1224650"/>
            <a:ext cx="2806199" cy="34062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2850" y="1224650"/>
            <a:ext cx="2364274" cy="3406249"/>
          </a:xfrm>
          <a:prstGeom prst="rect">
            <a:avLst/>
          </a:prstGeom>
          <a:noFill/>
          <a:ln cap="flat" cmpd="sng" w="9525">
            <a:solidFill>
              <a:srgbClr val="3B3E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22"/>
          <p:cNvSpPr txBox="1"/>
          <p:nvPr/>
        </p:nvSpPr>
        <p:spPr>
          <a:xfrm>
            <a:off x="-210575" y="4559213"/>
            <a:ext cx="342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https://twitter.com/MattWalshBlog/status/1392513019368943618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2780325" y="4559213"/>
            <a:ext cx="342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https://twitter.com/yaf/status/1392490435935973378</a:t>
            </a:r>
            <a:endParaRPr/>
          </a:p>
        </p:txBody>
      </p:sp>
      <p:sp>
        <p:nvSpPr>
          <p:cNvPr id="251" name="Google Shape;251;p22"/>
          <p:cNvSpPr txBox="1"/>
          <p:nvPr/>
        </p:nvSpPr>
        <p:spPr>
          <a:xfrm>
            <a:off x="5820362" y="4559213"/>
            <a:ext cx="342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https://twitter.com/ZubyMusic/status/1392372369822556160</a:t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728550" y="4331050"/>
            <a:ext cx="4005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3539325" y="4077225"/>
            <a:ext cx="4812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2"/>
          <p:cNvSpPr txBox="1"/>
          <p:nvPr/>
        </p:nvSpPr>
        <p:spPr>
          <a:xfrm>
            <a:off x="6595150" y="4500400"/>
            <a:ext cx="4422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2"/>
          <p:cNvSpPr txBox="1"/>
          <p:nvPr/>
        </p:nvSpPr>
        <p:spPr>
          <a:xfrm>
            <a:off x="570300" y="3231850"/>
            <a:ext cx="1807200" cy="430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2"/>
          <p:cNvSpPr txBox="1"/>
          <p:nvPr/>
        </p:nvSpPr>
        <p:spPr>
          <a:xfrm>
            <a:off x="3218425" y="3542425"/>
            <a:ext cx="2199900" cy="215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2"/>
          <p:cNvSpPr txBox="1"/>
          <p:nvPr/>
        </p:nvSpPr>
        <p:spPr>
          <a:xfrm>
            <a:off x="6436800" y="3279625"/>
            <a:ext cx="2070900" cy="393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263575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definition of ‘anti-vaxxer’ on May 12, 2021</a:t>
            </a:r>
            <a:endParaRPr sz="2140"/>
          </a:p>
        </p:txBody>
      </p:sp>
      <p:sp>
        <p:nvSpPr>
          <p:cNvPr id="263" name="Google Shape;26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240512" y="449351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https://web.archive.org/web/20210101000000*/https://www.merriam-webster.com/dictionary/anti-vaxxer</a:t>
            </a:r>
            <a:endParaRPr/>
          </a:p>
        </p:txBody>
      </p:sp>
      <p:sp>
        <p:nvSpPr>
          <p:cNvPr id="266" name="Google Shape;266;p23"/>
          <p:cNvSpPr txBox="1"/>
          <p:nvPr/>
        </p:nvSpPr>
        <p:spPr>
          <a:xfrm>
            <a:off x="5001887" y="3936788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https://web.archive.org/web/20210512133143/https://www.merriam-webster.com/dictionary/anti-vaxxer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4971925" y="1780200"/>
            <a:ext cx="324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definition matches with that of the shared screenshot</a:t>
            </a:r>
            <a:endParaRPr sz="1100"/>
          </a:p>
        </p:txBody>
      </p:sp>
      <p:pic>
        <p:nvPicPr>
          <p:cNvPr id="268" name="Google Shape;268;p23"/>
          <p:cNvPicPr preferRelativeResize="0"/>
          <p:nvPr/>
        </p:nvPicPr>
        <p:blipFill rotWithShape="1">
          <a:blip r:embed="rId5">
            <a:alphaModFix/>
          </a:blip>
          <a:srcRect b="4938" l="0" r="0" t="4938"/>
          <a:stretch/>
        </p:blipFill>
        <p:spPr>
          <a:xfrm>
            <a:off x="4327750" y="2472350"/>
            <a:ext cx="4659897" cy="1536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23"/>
          <p:cNvSpPr txBox="1"/>
          <p:nvPr/>
        </p:nvSpPr>
        <p:spPr>
          <a:xfrm>
            <a:off x="4574500" y="3524575"/>
            <a:ext cx="2456700" cy="257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0" y="1487500"/>
            <a:ext cx="3607776" cy="30889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1" name="Google Shape;271;p23"/>
          <p:cNvCxnSpPr>
            <a:endCxn id="268" idx="1"/>
          </p:cNvCxnSpPr>
          <p:nvPr/>
        </p:nvCxnSpPr>
        <p:spPr>
          <a:xfrm flipH="1" rot="10800000">
            <a:off x="991750" y="3240413"/>
            <a:ext cx="3336000" cy="5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263575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definition of ‘anti-vaxxer’ is the same since 2018</a:t>
            </a:r>
            <a:endParaRPr sz="2140"/>
          </a:p>
        </p:txBody>
      </p:sp>
      <p:sp>
        <p:nvSpPr>
          <p:cNvPr id="277" name="Google Shape;277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240512" y="449351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https://web.archive.org/web/20180101000000*/https://www.merriam-webster.com/dictionary/anti-vaxxer</a:t>
            </a:r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63" y="1306900"/>
            <a:ext cx="3382874" cy="32585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24"/>
          <p:cNvSpPr txBox="1"/>
          <p:nvPr/>
        </p:nvSpPr>
        <p:spPr>
          <a:xfrm>
            <a:off x="5001887" y="3936788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https://web.archive.org/web/20181128120804/https://www.merriam-webster.com/dictionary/anti-vaxxer</a:t>
            </a:r>
            <a:endParaRPr/>
          </a:p>
        </p:txBody>
      </p:sp>
      <p:cxnSp>
        <p:nvCxnSpPr>
          <p:cNvPr id="282" name="Google Shape;282;p24"/>
          <p:cNvCxnSpPr>
            <a:endCxn id="283" idx="1"/>
          </p:cNvCxnSpPr>
          <p:nvPr/>
        </p:nvCxnSpPr>
        <p:spPr>
          <a:xfrm flipH="1" rot="10800000">
            <a:off x="2616550" y="3388025"/>
            <a:ext cx="1711200" cy="8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4"/>
          <p:cNvSpPr txBox="1"/>
          <p:nvPr/>
        </p:nvSpPr>
        <p:spPr>
          <a:xfrm>
            <a:off x="4971925" y="1780200"/>
            <a:ext cx="32439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oldest archived version is in the year of 2018</a:t>
            </a:r>
            <a:endParaRPr sz="1100"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7750" y="2472350"/>
            <a:ext cx="4659899" cy="1536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24"/>
          <p:cNvSpPr txBox="1"/>
          <p:nvPr/>
        </p:nvSpPr>
        <p:spPr>
          <a:xfrm>
            <a:off x="4574500" y="3388075"/>
            <a:ext cx="2271600" cy="279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263575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definition of ‘anti-vaxxer’ did change on October 04, 2021</a:t>
            </a:r>
            <a:endParaRPr sz="2140"/>
          </a:p>
        </p:txBody>
      </p:sp>
      <p:sp>
        <p:nvSpPr>
          <p:cNvPr id="292" name="Google Shape;29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240512" y="449351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https://web.archive.org/web/20210101000000*/https://www.merriam-webster.com/dictionary/anti-vaxxer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4854562" y="390516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https://web.archive.org/web/20211004155348/https://www.merriam-webster.com/dictionary/anti-vaxxer</a:t>
            </a:r>
            <a:endParaRPr/>
          </a:p>
        </p:txBody>
      </p:sp>
      <p:cxnSp>
        <p:nvCxnSpPr>
          <p:cNvPr id="296" name="Google Shape;296;p25"/>
          <p:cNvCxnSpPr/>
          <p:nvPr/>
        </p:nvCxnSpPr>
        <p:spPr>
          <a:xfrm flipH="1" rot="10800000">
            <a:off x="4826650" y="2379260"/>
            <a:ext cx="1944300" cy="5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5"/>
          <p:cNvSpPr txBox="1"/>
          <p:nvPr/>
        </p:nvSpPr>
        <p:spPr>
          <a:xfrm>
            <a:off x="4780750" y="1747300"/>
            <a:ext cx="35766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earliest change after 2018 was </a:t>
            </a:r>
            <a:r>
              <a:rPr b="1" lang="en" sz="1100"/>
              <a:t>October 04, 2021</a:t>
            </a:r>
            <a:endParaRPr b="1" sz="1100"/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5">
            <a:alphaModFix/>
          </a:blip>
          <a:srcRect b="0" l="514" r="524" t="0"/>
          <a:stretch/>
        </p:blipFill>
        <p:spPr>
          <a:xfrm>
            <a:off x="4217425" y="2283624"/>
            <a:ext cx="4703249" cy="166928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25"/>
          <p:cNvSpPr txBox="1"/>
          <p:nvPr/>
        </p:nvSpPr>
        <p:spPr>
          <a:xfrm>
            <a:off x="4475450" y="3406000"/>
            <a:ext cx="2669400" cy="279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4354925" y="1329625"/>
            <a:ext cx="43671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/>
              <a:t>The claim of change on the posts were dated as </a:t>
            </a:r>
            <a:r>
              <a:rPr b="1" lang="en" sz="1100"/>
              <a:t>May 12, 2021</a:t>
            </a:r>
            <a:endParaRPr b="1" sz="1100"/>
          </a:p>
        </p:txBody>
      </p:sp>
      <p:pic>
        <p:nvPicPr>
          <p:cNvPr id="301" name="Google Shape;30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75" y="1273677"/>
            <a:ext cx="3333900" cy="33056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2" name="Google Shape;302;p25"/>
          <p:cNvCxnSpPr>
            <a:endCxn id="298" idx="1"/>
          </p:cNvCxnSpPr>
          <p:nvPr/>
        </p:nvCxnSpPr>
        <p:spPr>
          <a:xfrm flipH="1" rot="10800000">
            <a:off x="1607125" y="3118268"/>
            <a:ext cx="2610300" cy="12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6"/>
          <p:cNvSpPr txBox="1"/>
          <p:nvPr>
            <p:ph type="title"/>
          </p:nvPr>
        </p:nvSpPr>
        <p:spPr>
          <a:xfrm>
            <a:off x="263575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Online Search Results for the change of definition of ‘anti-vaxxer’</a:t>
            </a:r>
            <a:endParaRPr sz="2140"/>
          </a:p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4920275" y="4442050"/>
            <a:ext cx="371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https://www.google.com/search?q=anti-vaxxer+definition+change+fact+check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628800" y="2502275"/>
            <a:ext cx="2274600" cy="69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Google search shows the claim has been </a:t>
            </a:r>
            <a:r>
              <a:rPr lang="en" sz="1100"/>
              <a:t>verified</a:t>
            </a:r>
            <a:r>
              <a:rPr lang="en" sz="1100"/>
              <a:t> by fact-checking websites</a:t>
            </a:r>
            <a:endParaRPr b="1" sz="1100"/>
          </a:p>
        </p:txBody>
      </p:sp>
      <p:pic>
        <p:nvPicPr>
          <p:cNvPr id="312" name="Google Shape;3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425" y="1183550"/>
            <a:ext cx="2876074" cy="3330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26"/>
          <p:cNvSpPr txBox="1"/>
          <p:nvPr/>
        </p:nvSpPr>
        <p:spPr>
          <a:xfrm>
            <a:off x="5922900" y="2076000"/>
            <a:ext cx="857400" cy="1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5922900" y="3668100"/>
            <a:ext cx="705000" cy="1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5922900" y="4288550"/>
            <a:ext cx="761700" cy="1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3527975" y="2672325"/>
            <a:ext cx="1392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Partly false or false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7" name="Google Shape;317;p26"/>
          <p:cNvCxnSpPr>
            <a:stCxn id="313" idx="1"/>
            <a:endCxn id="316" idx="3"/>
          </p:cNvCxnSpPr>
          <p:nvPr/>
        </p:nvCxnSpPr>
        <p:spPr>
          <a:xfrm flipH="1">
            <a:off x="4920300" y="2128200"/>
            <a:ext cx="1002600" cy="69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26"/>
          <p:cNvCxnSpPr>
            <a:stCxn id="314" idx="1"/>
            <a:endCxn id="316" idx="3"/>
          </p:cNvCxnSpPr>
          <p:nvPr/>
        </p:nvCxnSpPr>
        <p:spPr>
          <a:xfrm rot="10800000">
            <a:off x="4920300" y="2824800"/>
            <a:ext cx="1002600" cy="895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26"/>
          <p:cNvCxnSpPr>
            <a:stCxn id="315" idx="1"/>
            <a:endCxn id="316" idx="3"/>
          </p:cNvCxnSpPr>
          <p:nvPr/>
        </p:nvCxnSpPr>
        <p:spPr>
          <a:xfrm rot="10800000">
            <a:off x="4920300" y="2824850"/>
            <a:ext cx="1002600" cy="15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7"/>
          <p:cNvSpPr txBox="1"/>
          <p:nvPr>
            <p:ph type="title"/>
          </p:nvPr>
        </p:nvSpPr>
        <p:spPr>
          <a:xfrm>
            <a:off x="727650" y="2049000"/>
            <a:ext cx="7688700" cy="1436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So, a fake claim was circulating on the social media regarding the definition of the word ‘anti-vaxxer’ then</a:t>
            </a:r>
            <a:endParaRPr sz="26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311375" y="541250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Did the Wikipedia really change the definition of ‘definition’?</a:t>
            </a:r>
            <a:endParaRPr sz="2140"/>
          </a:p>
        </p:txBody>
      </p:sp>
      <p:sp>
        <p:nvSpPr>
          <p:cNvPr id="332" name="Google Shape;33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-210575" y="455921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https://twitter.com/JackPosobiec/status/1553101227889680384</a:t>
            </a:r>
            <a:endParaRPr sz="1300"/>
          </a:p>
        </p:txBody>
      </p:sp>
      <p:sp>
        <p:nvSpPr>
          <p:cNvPr id="335" name="Google Shape;335;p28"/>
          <p:cNvSpPr txBox="1"/>
          <p:nvPr/>
        </p:nvSpPr>
        <p:spPr>
          <a:xfrm>
            <a:off x="2631537" y="4559213"/>
            <a:ext cx="3429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https://twitter.com/wil_da_beast630/status/1553097604216635400</a:t>
            </a:r>
            <a:endParaRPr sz="700"/>
          </a:p>
        </p:txBody>
      </p:sp>
      <p:sp>
        <p:nvSpPr>
          <p:cNvPr id="336" name="Google Shape;336;p28"/>
          <p:cNvSpPr txBox="1"/>
          <p:nvPr/>
        </p:nvSpPr>
        <p:spPr>
          <a:xfrm>
            <a:off x="5738912" y="4535313"/>
            <a:ext cx="342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https://www.facebook.com/terrencekwilliams/posts/pfbid052fKirasApGLjCYD4djUF9bZzSeKahaNum7sE5pyPFKh9YprUaVM4q2W2sc81Pgdl</a:t>
            </a:r>
            <a:endParaRPr sz="700"/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600" y="1356400"/>
            <a:ext cx="1739275" cy="32673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0950" y="1329200"/>
            <a:ext cx="1850166" cy="3294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7855" y="1290438"/>
            <a:ext cx="1915016" cy="32945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0" name="Google Shape;340;p28"/>
          <p:cNvSpPr txBox="1"/>
          <p:nvPr/>
        </p:nvSpPr>
        <p:spPr>
          <a:xfrm>
            <a:off x="824400" y="3291600"/>
            <a:ext cx="1589700" cy="1003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979450" y="4348950"/>
            <a:ext cx="2991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8"/>
          <p:cNvSpPr txBox="1"/>
          <p:nvPr/>
        </p:nvSpPr>
        <p:spPr>
          <a:xfrm>
            <a:off x="3515700" y="3345150"/>
            <a:ext cx="1662000" cy="1003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6368300" y="3291600"/>
            <a:ext cx="1739400" cy="1057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3628650" y="4348952"/>
            <a:ext cx="2991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6463575" y="1403950"/>
            <a:ext cx="299100" cy="10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750" y="2275225"/>
            <a:ext cx="4389401" cy="1779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1" name="Google Shape;351;p29"/>
          <p:cNvSpPr txBox="1"/>
          <p:nvPr>
            <p:ph type="title"/>
          </p:nvPr>
        </p:nvSpPr>
        <p:spPr>
          <a:xfrm>
            <a:off x="263575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definition of ‘definition’ adjacent to July 29, 2022</a:t>
            </a:r>
            <a:endParaRPr sz="2140"/>
          </a:p>
        </p:txBody>
      </p:sp>
      <p:sp>
        <p:nvSpPr>
          <p:cNvPr id="352" name="Google Shape;352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360262" y="445766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https://web.archive.org/web/20220101000000*/https://en.wikipedia.org/wiki/Definition</a:t>
            </a:r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5001887" y="400041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https://web.archive.org/web/20220730094247/https://en.wikipedia.org/wiki/Definition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5001875" y="1566725"/>
            <a:ext cx="324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definition does not match with that of the shared screenshot</a:t>
            </a:r>
            <a:endParaRPr sz="1100"/>
          </a:p>
        </p:txBody>
      </p:sp>
      <p:sp>
        <p:nvSpPr>
          <p:cNvPr id="357" name="Google Shape;357;p29"/>
          <p:cNvSpPr txBox="1"/>
          <p:nvPr/>
        </p:nvSpPr>
        <p:spPr>
          <a:xfrm>
            <a:off x="5102700" y="3185025"/>
            <a:ext cx="2567700" cy="61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75" y="1358925"/>
            <a:ext cx="3669324" cy="3175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9" name="Google Shape;359;p29"/>
          <p:cNvCxnSpPr>
            <a:endCxn id="360" idx="1"/>
          </p:cNvCxnSpPr>
          <p:nvPr/>
        </p:nvCxnSpPr>
        <p:spPr>
          <a:xfrm flipH="1" rot="10800000">
            <a:off x="3100450" y="3155937"/>
            <a:ext cx="12273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type="title"/>
          </p:nvPr>
        </p:nvSpPr>
        <p:spPr>
          <a:xfrm>
            <a:off x="87600" y="609900"/>
            <a:ext cx="896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oldest archived version of the definition of ‘definition’ is in 2004</a:t>
            </a:r>
            <a:endParaRPr sz="2140"/>
          </a:p>
        </p:txBody>
      </p:sp>
      <p:sp>
        <p:nvSpPr>
          <p:cNvPr id="366" name="Google Shape;36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240512" y="4493513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https://web.archive.org/web/20040115000000*/https://en.wikipedia.org/wiki/Definition</a:t>
            </a:r>
            <a:endParaRPr/>
          </a:p>
        </p:txBody>
      </p:sp>
      <p:sp>
        <p:nvSpPr>
          <p:cNvPr id="369" name="Google Shape;369;p30"/>
          <p:cNvSpPr txBox="1"/>
          <p:nvPr/>
        </p:nvSpPr>
        <p:spPr>
          <a:xfrm>
            <a:off x="5001887" y="3936788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https://web.archive.org/web/20040111102358/https://en.wikipedia.org/wiki/Definition</a:t>
            </a:r>
            <a:endParaRPr/>
          </a:p>
        </p:txBody>
      </p:sp>
      <p:sp>
        <p:nvSpPr>
          <p:cNvPr id="370" name="Google Shape;370;p30"/>
          <p:cNvSpPr txBox="1"/>
          <p:nvPr/>
        </p:nvSpPr>
        <p:spPr>
          <a:xfrm>
            <a:off x="4546100" y="1845950"/>
            <a:ext cx="41520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definition in t</a:t>
            </a:r>
            <a:r>
              <a:rPr lang="en" sz="1100"/>
              <a:t>he oldest archived version partially matches with that of the archived version of July 2022</a:t>
            </a:r>
            <a:endParaRPr sz="1100"/>
          </a:p>
        </p:txBody>
      </p:sp>
      <p:pic>
        <p:nvPicPr>
          <p:cNvPr id="371" name="Google Shape;371;p30"/>
          <p:cNvPicPr preferRelativeResize="0"/>
          <p:nvPr/>
        </p:nvPicPr>
        <p:blipFill rotWithShape="1">
          <a:blip r:embed="rId5">
            <a:alphaModFix/>
          </a:blip>
          <a:srcRect b="2189" l="0" r="0" t="2180"/>
          <a:stretch/>
        </p:blipFill>
        <p:spPr>
          <a:xfrm>
            <a:off x="4327750" y="2472350"/>
            <a:ext cx="4659898" cy="1536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30"/>
          <p:cNvSpPr txBox="1"/>
          <p:nvPr/>
        </p:nvSpPr>
        <p:spPr>
          <a:xfrm>
            <a:off x="5001875" y="3326625"/>
            <a:ext cx="3941100" cy="657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3" name="Google Shape;3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375" y="1505425"/>
            <a:ext cx="3645026" cy="3072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4" name="Google Shape;374;p30"/>
          <p:cNvCxnSpPr>
            <a:endCxn id="371" idx="1"/>
          </p:cNvCxnSpPr>
          <p:nvPr/>
        </p:nvCxnSpPr>
        <p:spPr>
          <a:xfrm>
            <a:off x="776650" y="3046613"/>
            <a:ext cx="3551100" cy="1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0"/>
          <p:cNvSpPr txBox="1"/>
          <p:nvPr/>
        </p:nvSpPr>
        <p:spPr>
          <a:xfrm>
            <a:off x="4945200" y="1233913"/>
            <a:ext cx="3243900" cy="52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The definition in the oldest archived version does not match with that of the shared screenshot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240500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definition of ‘definition’ changed frequently in 2004</a:t>
            </a:r>
            <a:endParaRPr sz="2140"/>
          </a:p>
        </p:txBody>
      </p:sp>
      <p:sp>
        <p:nvSpPr>
          <p:cNvPr id="381" name="Google Shape;38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1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3" name="Google Shape;3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074" y="1399425"/>
            <a:ext cx="4590377" cy="14631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31"/>
          <p:cNvSpPr txBox="1"/>
          <p:nvPr/>
        </p:nvSpPr>
        <p:spPr>
          <a:xfrm>
            <a:off x="4970774" y="2810350"/>
            <a:ext cx="348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https://web.archive.org/web/20040711101328/https://en.wikipedia.org/wiki/Definition</a:t>
            </a:r>
            <a:endParaRPr sz="700"/>
          </a:p>
        </p:txBody>
      </p:sp>
      <p:pic>
        <p:nvPicPr>
          <p:cNvPr id="385" name="Google Shape;3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225" y="1331475"/>
            <a:ext cx="3801577" cy="1693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31"/>
          <p:cNvSpPr txBox="1"/>
          <p:nvPr/>
        </p:nvSpPr>
        <p:spPr>
          <a:xfrm>
            <a:off x="310625" y="2987850"/>
            <a:ext cx="355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https://web.archive.org/web/20040409150130/https://en.wikipedia.org/wiki/Definition</a:t>
            </a:r>
            <a:endParaRPr sz="700"/>
          </a:p>
        </p:txBody>
      </p:sp>
      <p:pic>
        <p:nvPicPr>
          <p:cNvPr id="387" name="Google Shape;3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3225" y="3211674"/>
            <a:ext cx="3801577" cy="1525846"/>
          </a:xfrm>
          <a:prstGeom prst="rect">
            <a:avLst/>
          </a:prstGeom>
          <a:noFill/>
          <a:ln cap="flat" cmpd="sng" w="9525">
            <a:solidFill>
              <a:srgbClr val="3B3E4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8" name="Google Shape;388;p31"/>
          <p:cNvSpPr txBox="1"/>
          <p:nvPr/>
        </p:nvSpPr>
        <p:spPr>
          <a:xfrm>
            <a:off x="3832387" y="4683900"/>
            <a:ext cx="355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https://web.archive.org/web/20040711101328/https://en.wikipedia.org/wiki/Definition</a:t>
            </a:r>
            <a:endParaRPr sz="700"/>
          </a:p>
        </p:txBody>
      </p:sp>
      <p:sp>
        <p:nvSpPr>
          <p:cNvPr id="389" name="Google Shape;389;p31"/>
          <p:cNvSpPr txBox="1"/>
          <p:nvPr/>
        </p:nvSpPr>
        <p:spPr>
          <a:xfrm>
            <a:off x="603350" y="1810050"/>
            <a:ext cx="13980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4788550" y="1940550"/>
            <a:ext cx="31389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3623225" y="3834575"/>
            <a:ext cx="2882400" cy="11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1"/>
          <p:cNvSpPr txBox="1"/>
          <p:nvPr/>
        </p:nvSpPr>
        <p:spPr>
          <a:xfrm>
            <a:off x="129225" y="3289750"/>
            <a:ext cx="2164800" cy="42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 definition 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is the association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of a word…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31"/>
          <p:cNvCxnSpPr>
            <a:stCxn id="389" idx="1"/>
            <a:endCxn id="392" idx="0"/>
          </p:cNvCxnSpPr>
          <p:nvPr/>
        </p:nvCxnSpPr>
        <p:spPr>
          <a:xfrm>
            <a:off x="603350" y="1875300"/>
            <a:ext cx="608400" cy="141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31"/>
          <p:cNvSpPr txBox="1"/>
          <p:nvPr/>
        </p:nvSpPr>
        <p:spPr>
          <a:xfrm>
            <a:off x="884975" y="4169025"/>
            <a:ext cx="2164800" cy="42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 definition 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may be a statement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of the…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5" name="Google Shape;395;p31"/>
          <p:cNvCxnSpPr>
            <a:stCxn id="391" idx="1"/>
            <a:endCxn id="394" idx="3"/>
          </p:cNvCxnSpPr>
          <p:nvPr/>
        </p:nvCxnSpPr>
        <p:spPr>
          <a:xfrm flipH="1">
            <a:off x="3049625" y="3893375"/>
            <a:ext cx="573600" cy="48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1"/>
          <p:cNvSpPr txBox="1"/>
          <p:nvPr/>
        </p:nvSpPr>
        <p:spPr>
          <a:xfrm>
            <a:off x="7527700" y="3473375"/>
            <a:ext cx="1557300" cy="42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 definition </a:t>
            </a:r>
            <a:r>
              <a:rPr b="1" lang="en" sz="1000">
                <a:latin typeface="Lato"/>
                <a:ea typeface="Lato"/>
                <a:cs typeface="Lato"/>
                <a:sym typeface="Lato"/>
              </a:rPr>
              <a:t>is a statement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 of the…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7" name="Google Shape;397;p31"/>
          <p:cNvCxnSpPr>
            <a:stCxn id="390" idx="2"/>
            <a:endCxn id="396" idx="0"/>
          </p:cNvCxnSpPr>
          <p:nvPr/>
        </p:nvCxnSpPr>
        <p:spPr>
          <a:xfrm>
            <a:off x="6358000" y="2071050"/>
            <a:ext cx="1948500" cy="140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542475" y="609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Dictionary Keywords?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67150" y="2126625"/>
            <a:ext cx="38865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Words or Phrases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People </a:t>
            </a:r>
            <a:r>
              <a:rPr lang="en" sz="1400"/>
              <a:t>usually</a:t>
            </a:r>
            <a:r>
              <a:rPr lang="en" sz="1400"/>
              <a:t> type into search engines to find the meaning of a word or phrase</a:t>
            </a:r>
            <a:endParaRPr sz="12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536300" y="42568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https://www.google.com/search?q=pandemic+meaning</a:t>
            </a:r>
            <a:endParaRPr sz="800"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350" y="1059059"/>
            <a:ext cx="2782999" cy="321484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800" y="1105975"/>
            <a:ext cx="4331200" cy="16492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3" name="Google Shape;4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4550" y="2971988"/>
            <a:ext cx="4389401" cy="1779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50" y="1305500"/>
            <a:ext cx="4609673" cy="1449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32"/>
          <p:cNvSpPr txBox="1"/>
          <p:nvPr>
            <p:ph type="title"/>
          </p:nvPr>
        </p:nvSpPr>
        <p:spPr>
          <a:xfrm>
            <a:off x="240500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The definition of ‘definition’ is the same since March 07, 2020</a:t>
            </a:r>
            <a:endParaRPr sz="2140"/>
          </a:p>
        </p:txBody>
      </p:sp>
      <p:sp>
        <p:nvSpPr>
          <p:cNvPr id="406" name="Google Shape;40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5371049" y="2686225"/>
            <a:ext cx="348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https://web.archive.org/web/20200307200708/https://en.wikipedia.org/wiki/Definition</a:t>
            </a:r>
            <a:endParaRPr sz="700"/>
          </a:p>
        </p:txBody>
      </p:sp>
      <p:sp>
        <p:nvSpPr>
          <p:cNvPr id="409" name="Google Shape;409;p32"/>
          <p:cNvSpPr txBox="1"/>
          <p:nvPr/>
        </p:nvSpPr>
        <p:spPr>
          <a:xfrm>
            <a:off x="545600" y="2686225"/>
            <a:ext cx="355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https://web.archive.org/web/20191123075258/https://en.wikipedia.org/wiki/Definition</a:t>
            </a:r>
            <a:endParaRPr sz="700"/>
          </a:p>
        </p:txBody>
      </p:sp>
      <p:sp>
        <p:nvSpPr>
          <p:cNvPr id="410" name="Google Shape;410;p32"/>
          <p:cNvSpPr txBox="1"/>
          <p:nvPr/>
        </p:nvSpPr>
        <p:spPr>
          <a:xfrm>
            <a:off x="3372387" y="4677925"/>
            <a:ext cx="3550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</a:rPr>
              <a:t>https://web.archive.org/web/20220730094247/https://en.wikipedia.org/wiki/Definition</a:t>
            </a:r>
            <a:endParaRPr sz="700"/>
          </a:p>
        </p:txBody>
      </p:sp>
      <p:sp>
        <p:nvSpPr>
          <p:cNvPr id="411" name="Google Shape;411;p32"/>
          <p:cNvSpPr txBox="1"/>
          <p:nvPr/>
        </p:nvSpPr>
        <p:spPr>
          <a:xfrm>
            <a:off x="752675" y="2107250"/>
            <a:ext cx="2957100" cy="48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2"/>
          <p:cNvSpPr txBox="1"/>
          <p:nvPr/>
        </p:nvSpPr>
        <p:spPr>
          <a:xfrm>
            <a:off x="129225" y="3289750"/>
            <a:ext cx="2164800" cy="420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(which proceed by listing the objects that a term describes)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32"/>
          <p:cNvSpPr txBox="1"/>
          <p:nvPr/>
        </p:nvSpPr>
        <p:spPr>
          <a:xfrm>
            <a:off x="5534850" y="1884017"/>
            <a:ext cx="2499900" cy="59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2"/>
          <p:cNvSpPr txBox="1"/>
          <p:nvPr/>
        </p:nvSpPr>
        <p:spPr>
          <a:xfrm>
            <a:off x="3626275" y="3894292"/>
            <a:ext cx="2499900" cy="59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2"/>
          <p:cNvSpPr txBox="1"/>
          <p:nvPr/>
        </p:nvSpPr>
        <p:spPr>
          <a:xfrm>
            <a:off x="752675" y="2284600"/>
            <a:ext cx="1218600" cy="90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2"/>
          <p:cNvSpPr txBox="1"/>
          <p:nvPr/>
        </p:nvSpPr>
        <p:spPr>
          <a:xfrm>
            <a:off x="6639975" y="2078575"/>
            <a:ext cx="1218600" cy="90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2"/>
          <p:cNvSpPr txBox="1"/>
          <p:nvPr/>
        </p:nvSpPr>
        <p:spPr>
          <a:xfrm>
            <a:off x="4753800" y="4094800"/>
            <a:ext cx="1261800" cy="90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8" name="Google Shape;418;p32"/>
          <p:cNvCxnSpPr>
            <a:stCxn id="415" idx="1"/>
            <a:endCxn id="412" idx="0"/>
          </p:cNvCxnSpPr>
          <p:nvPr/>
        </p:nvCxnSpPr>
        <p:spPr>
          <a:xfrm>
            <a:off x="752675" y="2329900"/>
            <a:ext cx="459000" cy="960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32"/>
          <p:cNvSpPr txBox="1"/>
          <p:nvPr/>
        </p:nvSpPr>
        <p:spPr>
          <a:xfrm>
            <a:off x="7622650" y="3680950"/>
            <a:ext cx="1332300" cy="595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(which try to list the objects that a term describes)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20" name="Google Shape;420;p32"/>
          <p:cNvCxnSpPr>
            <a:stCxn id="417" idx="3"/>
            <a:endCxn id="419" idx="1"/>
          </p:cNvCxnSpPr>
          <p:nvPr/>
        </p:nvCxnSpPr>
        <p:spPr>
          <a:xfrm flipH="1" rot="10800000">
            <a:off x="6015600" y="3978700"/>
            <a:ext cx="1607100" cy="161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2"/>
          <p:cNvCxnSpPr>
            <a:stCxn id="416" idx="3"/>
            <a:endCxn id="419" idx="0"/>
          </p:cNvCxnSpPr>
          <p:nvPr/>
        </p:nvCxnSpPr>
        <p:spPr>
          <a:xfrm>
            <a:off x="7858575" y="2123875"/>
            <a:ext cx="430200" cy="1557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900" y="1323300"/>
            <a:ext cx="5000950" cy="1878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33"/>
          <p:cNvSpPr txBox="1"/>
          <p:nvPr>
            <p:ph type="title"/>
          </p:nvPr>
        </p:nvSpPr>
        <p:spPr>
          <a:xfrm>
            <a:off x="263575" y="609875"/>
            <a:ext cx="878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Online Search Results for the change of definition of ‘definition’</a:t>
            </a:r>
            <a:endParaRPr sz="2140"/>
          </a:p>
        </p:txBody>
      </p:sp>
      <p:sp>
        <p:nvSpPr>
          <p:cNvPr id="428" name="Google Shape;42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>
            <a:off x="2417225" y="3121825"/>
            <a:ext cx="381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https://www.google.com/search?q=definition+of+definition+changed+fact+check</a:t>
            </a:r>
            <a:endParaRPr/>
          </a:p>
        </p:txBody>
      </p:sp>
      <p:sp>
        <p:nvSpPr>
          <p:cNvPr id="431" name="Google Shape;431;p33"/>
          <p:cNvSpPr txBox="1"/>
          <p:nvPr/>
        </p:nvSpPr>
        <p:spPr>
          <a:xfrm>
            <a:off x="2659900" y="3738575"/>
            <a:ext cx="3194400" cy="52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Google search shows the claim has been fact-checked</a:t>
            </a:r>
            <a:endParaRPr b="1" sz="1100"/>
          </a:p>
        </p:txBody>
      </p:sp>
      <p:sp>
        <p:nvSpPr>
          <p:cNvPr id="432" name="Google Shape;432;p33"/>
          <p:cNvSpPr txBox="1"/>
          <p:nvPr/>
        </p:nvSpPr>
        <p:spPr>
          <a:xfrm>
            <a:off x="2473800" y="2844225"/>
            <a:ext cx="1301700" cy="10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263575" y="1949500"/>
            <a:ext cx="10479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Altered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4" name="Google Shape;434;p33"/>
          <p:cNvCxnSpPr>
            <a:endCxn id="433" idx="3"/>
          </p:cNvCxnSpPr>
          <p:nvPr/>
        </p:nvCxnSpPr>
        <p:spPr>
          <a:xfrm rot="10800000">
            <a:off x="1311475" y="2101900"/>
            <a:ext cx="1162200" cy="79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4"/>
          <p:cNvSpPr txBox="1"/>
          <p:nvPr>
            <p:ph type="title"/>
          </p:nvPr>
        </p:nvSpPr>
        <p:spPr>
          <a:xfrm>
            <a:off x="727650" y="2049000"/>
            <a:ext cx="7688700" cy="10575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The claim about the definition change of ‘definition’ was incorrect</a:t>
            </a:r>
            <a:endParaRPr sz="26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727650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47" name="Google Shape;447;p35"/>
          <p:cNvSpPr txBox="1"/>
          <p:nvPr>
            <p:ph idx="1" type="body"/>
          </p:nvPr>
        </p:nvSpPr>
        <p:spPr>
          <a:xfrm>
            <a:off x="773125" y="1733900"/>
            <a:ext cx="8020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Both the claims regarding the definition change of particular keywords were false.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Fabricated screenshots are one of the widely used means for spreading misinformation.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exists potential vulnerabilities in websites that serve as information resources.</a:t>
            </a:r>
            <a:endParaRPr sz="1400"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Web archives can be used to rule out such controversies.</a:t>
            </a:r>
            <a:endParaRPr sz="1400"/>
          </a:p>
        </p:txBody>
      </p:sp>
      <p:sp>
        <p:nvSpPr>
          <p:cNvPr id="448" name="Google Shape;44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35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470750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Sources of</a:t>
            </a:r>
            <a:r>
              <a:rPr lang="en"/>
              <a:t> Dictionary Keywords</a:t>
            </a:r>
            <a:endParaRPr/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4657850" y="44420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https://www.google.com/search?q=pandemic</a:t>
            </a:r>
            <a:endParaRPr sz="800"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993" y="1579727"/>
            <a:ext cx="3106858" cy="29344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5"/>
          <p:cNvSpPr txBox="1"/>
          <p:nvPr/>
        </p:nvSpPr>
        <p:spPr>
          <a:xfrm>
            <a:off x="1594575" y="4442038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https://www.google.com/search?q=pandemic+meaning</a:t>
            </a:r>
            <a:endParaRPr sz="800"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4462" y="1579725"/>
            <a:ext cx="2540226" cy="29344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5"/>
          <p:cNvSpPr txBox="1"/>
          <p:nvPr/>
        </p:nvSpPr>
        <p:spPr>
          <a:xfrm>
            <a:off x="2207325" y="2098950"/>
            <a:ext cx="1338300" cy="2193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2255200" y="4142100"/>
            <a:ext cx="1448700" cy="2082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5125525" y="3578625"/>
            <a:ext cx="1338300" cy="2193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125525" y="4063100"/>
            <a:ext cx="1338300" cy="2193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264675" y="2001225"/>
            <a:ext cx="1366500" cy="646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Google English dictionary (provided by Oxford languages)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64675" y="3515825"/>
            <a:ext cx="1366500" cy="492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Merriam-Webster dictionary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7718500" y="2471988"/>
            <a:ext cx="1366500" cy="338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Wikipedia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7771300" y="3284975"/>
            <a:ext cx="1260900" cy="954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Relevant organization’s website (e.g.  </a:t>
            </a:r>
            <a:r>
              <a:rPr lang="en" sz="1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9"/>
              </a:rPr>
              <a:t>https://www.webmd.com/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)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255200" y="1614625"/>
            <a:ext cx="514800" cy="1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070400" y="1614625"/>
            <a:ext cx="437700" cy="1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3494500" y="1133125"/>
            <a:ext cx="13665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Pandemic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5"/>
          <p:cNvCxnSpPr>
            <a:stCxn id="119" idx="0"/>
            <a:endCxn id="121" idx="1"/>
          </p:cNvCxnSpPr>
          <p:nvPr/>
        </p:nvCxnSpPr>
        <p:spPr>
          <a:xfrm flipH="1" rot="10800000">
            <a:off x="2512600" y="1285525"/>
            <a:ext cx="981900" cy="3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5"/>
          <p:cNvCxnSpPr>
            <a:stCxn id="120" idx="0"/>
            <a:endCxn id="121" idx="3"/>
          </p:cNvCxnSpPr>
          <p:nvPr/>
        </p:nvCxnSpPr>
        <p:spPr>
          <a:xfrm rot="10800000">
            <a:off x="4860850" y="1285525"/>
            <a:ext cx="428400" cy="329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5"/>
          <p:cNvCxnSpPr>
            <a:stCxn id="111" idx="1"/>
            <a:endCxn id="115" idx="3"/>
          </p:cNvCxnSpPr>
          <p:nvPr/>
        </p:nvCxnSpPr>
        <p:spPr>
          <a:xfrm flipH="1">
            <a:off x="1631325" y="2208600"/>
            <a:ext cx="576000" cy="115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5"/>
          <p:cNvCxnSpPr>
            <a:stCxn id="112" idx="1"/>
            <a:endCxn id="116" idx="3"/>
          </p:cNvCxnSpPr>
          <p:nvPr/>
        </p:nvCxnSpPr>
        <p:spPr>
          <a:xfrm rot="10800000">
            <a:off x="1631200" y="3762000"/>
            <a:ext cx="624000" cy="484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5"/>
          <p:cNvCxnSpPr>
            <a:stCxn id="113" idx="3"/>
            <a:endCxn id="117" idx="1"/>
          </p:cNvCxnSpPr>
          <p:nvPr/>
        </p:nvCxnSpPr>
        <p:spPr>
          <a:xfrm flipH="1" rot="10800000">
            <a:off x="6463825" y="2641275"/>
            <a:ext cx="1254600" cy="1047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5"/>
          <p:cNvCxnSpPr>
            <a:stCxn id="114" idx="3"/>
            <a:endCxn id="118" idx="1"/>
          </p:cNvCxnSpPr>
          <p:nvPr/>
        </p:nvCxnSpPr>
        <p:spPr>
          <a:xfrm flipH="1" rot="10800000">
            <a:off x="6463825" y="3762050"/>
            <a:ext cx="1307400" cy="410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419913" y="60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Controversy about?</a:t>
            </a:r>
            <a:endParaRPr/>
          </a:p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194250" y="4467250"/>
            <a:ext cx="328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https://twitter.com/MattWalshBlog/status/1392513019368943618</a:t>
            </a:r>
            <a:endParaRPr sz="8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6175" y="1161000"/>
            <a:ext cx="1677025" cy="33561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4650" y="1138050"/>
            <a:ext cx="1804791" cy="3356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6"/>
          <p:cNvSpPr txBox="1"/>
          <p:nvPr/>
        </p:nvSpPr>
        <p:spPr>
          <a:xfrm>
            <a:off x="4363200" y="4442038"/>
            <a:ext cx="328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https://twitter.com/JackPosobiec/status/1553101227889680384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>
            <p:ph type="title"/>
          </p:nvPr>
        </p:nvSpPr>
        <p:spPr>
          <a:xfrm>
            <a:off x="492250" y="597925"/>
            <a:ext cx="794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Fake Twitter Post</a:t>
            </a:r>
            <a:endParaRPr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1184379" y="3585115"/>
            <a:ext cx="301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https://zeoob.com/wp-content/uploads/2018/07/Tweeter-tweet.png</a:t>
            </a:r>
            <a:endParaRPr sz="800"/>
          </a:p>
        </p:txBody>
      </p:sp>
      <p:pic>
        <p:nvPicPr>
          <p:cNvPr id="147" name="Google Shape;14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8800" y="1346175"/>
            <a:ext cx="3280368" cy="229999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7657" y="1476792"/>
            <a:ext cx="2961429" cy="20387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17"/>
          <p:cNvSpPr txBox="1"/>
          <p:nvPr/>
        </p:nvSpPr>
        <p:spPr>
          <a:xfrm>
            <a:off x="4691396" y="3585115"/>
            <a:ext cx="343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https://pbs.twimg.com/media/FhQpfC_XwAAXcqp?format=jpg&amp;name=360x360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2526950" y="4147850"/>
            <a:ext cx="3800400" cy="40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Complex Metadata Arrangement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402650" y="513800"/>
            <a:ext cx="852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easy is it to create a Fake Wiki/Dictionary Web Page?</a:t>
            </a:r>
            <a:endParaRPr/>
          </a:p>
        </p:txBody>
      </p:sp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2292600" y="40327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https://archive.ph/IL2ay</a:t>
            </a:r>
            <a:endParaRPr sz="800" u="sng">
              <a:solidFill>
                <a:schemeClr val="hlink"/>
              </a:solidFill>
            </a:endParaRPr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4901" y="1801150"/>
            <a:ext cx="2999999" cy="187271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" name="Google Shape;160;p18"/>
          <p:cNvSpPr txBox="1"/>
          <p:nvPr/>
        </p:nvSpPr>
        <p:spPr>
          <a:xfrm>
            <a:off x="4904675" y="3909425"/>
            <a:ext cx="364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https://www.telesurenglish.net/__export/1591827181791/sites/telesur/img/2020/06/10/merriam-webster-2-e1591772597232.jpg_1718483346.jpg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2250" y="1356675"/>
            <a:ext cx="3557259" cy="27616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8"/>
          <p:cNvSpPr txBox="1"/>
          <p:nvPr/>
        </p:nvSpPr>
        <p:spPr>
          <a:xfrm>
            <a:off x="1144075" y="1356675"/>
            <a:ext cx="510600" cy="53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5113775" y="1801150"/>
            <a:ext cx="1021500" cy="44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8"/>
          <p:cNvSpPr txBox="1"/>
          <p:nvPr/>
        </p:nvSpPr>
        <p:spPr>
          <a:xfrm>
            <a:off x="1144075" y="1948225"/>
            <a:ext cx="510600" cy="21087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8"/>
          <p:cNvSpPr txBox="1"/>
          <p:nvPr/>
        </p:nvSpPr>
        <p:spPr>
          <a:xfrm>
            <a:off x="1689200" y="1356675"/>
            <a:ext cx="2970300" cy="2493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5209350" y="2315250"/>
            <a:ext cx="1057200" cy="219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6169300" y="1801150"/>
            <a:ext cx="1905600" cy="4002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753525" y="1633575"/>
            <a:ext cx="869100" cy="190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2521000" y="4369638"/>
            <a:ext cx="3800400" cy="400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Less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Complex Metadata Arrangement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1753525" y="1948225"/>
            <a:ext cx="1860600" cy="6003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5209350" y="2884100"/>
            <a:ext cx="2753700" cy="738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3656711" y="1895475"/>
            <a:ext cx="961200" cy="13392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5209350" y="2586175"/>
            <a:ext cx="1278300" cy="246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5251025" y="1356675"/>
            <a:ext cx="603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Logo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122450" y="2961450"/>
            <a:ext cx="830400" cy="446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Table of content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280525" y="1473675"/>
            <a:ext cx="603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Logo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19125" y="2070225"/>
            <a:ext cx="926100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Description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8127150" y="3101150"/>
            <a:ext cx="926100" cy="3048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Description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8127150" y="2361150"/>
            <a:ext cx="1003200" cy="6003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Phonetic status,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pronunciation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1875550" y="1007375"/>
            <a:ext cx="926100" cy="30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Title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3100425" y="1007375"/>
            <a:ext cx="1517700" cy="304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Menu and search bars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5973750" y="1356675"/>
            <a:ext cx="926100" cy="304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Title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7019275" y="1356675"/>
            <a:ext cx="1517700" cy="304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Menu and search bars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4" name="Google Shape;184;p18"/>
          <p:cNvCxnSpPr>
            <a:stCxn id="162" idx="1"/>
            <a:endCxn id="176" idx="3"/>
          </p:cNvCxnSpPr>
          <p:nvPr/>
        </p:nvCxnSpPr>
        <p:spPr>
          <a:xfrm rot="10800000">
            <a:off x="883675" y="1626075"/>
            <a:ext cx="260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18"/>
          <p:cNvCxnSpPr>
            <a:stCxn id="164" idx="1"/>
            <a:endCxn id="175" idx="3"/>
          </p:cNvCxnSpPr>
          <p:nvPr/>
        </p:nvCxnSpPr>
        <p:spPr>
          <a:xfrm flipH="1">
            <a:off x="952975" y="3002575"/>
            <a:ext cx="191100" cy="1821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18"/>
          <p:cNvCxnSpPr>
            <a:stCxn id="170" idx="1"/>
            <a:endCxn id="177" idx="3"/>
          </p:cNvCxnSpPr>
          <p:nvPr/>
        </p:nvCxnSpPr>
        <p:spPr>
          <a:xfrm rot="10800000">
            <a:off x="1045225" y="2222575"/>
            <a:ext cx="708300" cy="258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18"/>
          <p:cNvCxnSpPr>
            <a:stCxn id="168" idx="0"/>
            <a:endCxn id="180" idx="2"/>
          </p:cNvCxnSpPr>
          <p:nvPr/>
        </p:nvCxnSpPr>
        <p:spPr>
          <a:xfrm flipH="1" rot="10800000">
            <a:off x="2188075" y="1312275"/>
            <a:ext cx="150600" cy="3213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8"/>
          <p:cNvCxnSpPr>
            <a:stCxn id="165" idx="2"/>
            <a:endCxn id="181" idx="2"/>
          </p:cNvCxnSpPr>
          <p:nvPr/>
        </p:nvCxnSpPr>
        <p:spPr>
          <a:xfrm flipH="1" rot="10800000">
            <a:off x="3174350" y="1312275"/>
            <a:ext cx="684900" cy="2937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18"/>
          <p:cNvSpPr txBox="1"/>
          <p:nvPr/>
        </p:nvSpPr>
        <p:spPr>
          <a:xfrm>
            <a:off x="122450" y="4229725"/>
            <a:ext cx="1362300" cy="304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Photo and basic info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18"/>
          <p:cNvCxnSpPr>
            <a:stCxn id="172" idx="2"/>
            <a:endCxn id="189" idx="3"/>
          </p:cNvCxnSpPr>
          <p:nvPr/>
        </p:nvCxnSpPr>
        <p:spPr>
          <a:xfrm flipH="1">
            <a:off x="1484711" y="3234675"/>
            <a:ext cx="2652600" cy="1147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8"/>
          <p:cNvCxnSpPr>
            <a:stCxn id="163" idx="0"/>
            <a:endCxn id="174" idx="2"/>
          </p:cNvCxnSpPr>
          <p:nvPr/>
        </p:nvCxnSpPr>
        <p:spPr>
          <a:xfrm rot="10800000">
            <a:off x="5552525" y="1661350"/>
            <a:ext cx="72000" cy="13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8"/>
          <p:cNvCxnSpPr>
            <a:stCxn id="166" idx="0"/>
            <a:endCxn id="182" idx="2"/>
          </p:cNvCxnSpPr>
          <p:nvPr/>
        </p:nvCxnSpPr>
        <p:spPr>
          <a:xfrm flipH="1" rot="10800000">
            <a:off x="5737950" y="1661550"/>
            <a:ext cx="699000" cy="653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8"/>
          <p:cNvCxnSpPr>
            <a:stCxn id="167" idx="0"/>
            <a:endCxn id="183" idx="2"/>
          </p:cNvCxnSpPr>
          <p:nvPr/>
        </p:nvCxnSpPr>
        <p:spPr>
          <a:xfrm flipH="1" rot="10800000">
            <a:off x="7122100" y="1661350"/>
            <a:ext cx="656100" cy="13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18"/>
          <p:cNvCxnSpPr>
            <a:stCxn id="173" idx="3"/>
            <a:endCxn id="179" idx="1"/>
          </p:cNvCxnSpPr>
          <p:nvPr/>
        </p:nvCxnSpPr>
        <p:spPr>
          <a:xfrm flipH="1" rot="10800000">
            <a:off x="6487650" y="2661325"/>
            <a:ext cx="1639500" cy="480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18"/>
          <p:cNvCxnSpPr>
            <a:stCxn id="171" idx="3"/>
            <a:endCxn id="178" idx="1"/>
          </p:cNvCxnSpPr>
          <p:nvPr/>
        </p:nvCxnSpPr>
        <p:spPr>
          <a:xfrm>
            <a:off x="7963050" y="3253550"/>
            <a:ext cx="16410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247325" y="603900"/>
            <a:ext cx="794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often Wikipedia Pages are verified?</a:t>
            </a:r>
            <a:endParaRPr/>
          </a:p>
        </p:txBody>
      </p:sp>
      <p:sp>
        <p:nvSpPr>
          <p:cNvPr id="201" name="Google Shape;20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1309904" y="4368365"/>
            <a:ext cx="301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</a:rPr>
              <a:t>https://archive.ph/IL2ay</a:t>
            </a:r>
            <a:endParaRPr sz="800"/>
          </a:p>
        </p:txBody>
      </p:sp>
      <p:sp>
        <p:nvSpPr>
          <p:cNvPr id="204" name="Google Shape;204;p19"/>
          <p:cNvSpPr txBox="1"/>
          <p:nvPr/>
        </p:nvSpPr>
        <p:spPr>
          <a:xfrm>
            <a:off x="-4" y="4546890"/>
            <a:ext cx="343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https://www.bbc.com/news/the-reporters-63622746</a:t>
            </a:r>
            <a:endParaRPr sz="600" u="sng">
              <a:solidFill>
                <a:schemeClr val="hlink"/>
              </a:solidFill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0400" y="1732475"/>
            <a:ext cx="3488800" cy="270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19"/>
          <p:cNvSpPr txBox="1"/>
          <p:nvPr/>
        </p:nvSpPr>
        <p:spPr>
          <a:xfrm>
            <a:off x="1590350" y="1303425"/>
            <a:ext cx="5685900" cy="369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‘Alan MacMasters’ Wikipedia article stayed online for more than nine years!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8000" y="2216300"/>
            <a:ext cx="4184951" cy="181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19"/>
          <p:cNvSpPr txBox="1"/>
          <p:nvPr/>
        </p:nvSpPr>
        <p:spPr>
          <a:xfrm>
            <a:off x="5661954" y="3971165"/>
            <a:ext cx="301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</a:rPr>
              <a:t>https://en.wikipedia.org/wiki/Wikipedia:About</a:t>
            </a:r>
            <a:endParaRPr sz="800"/>
          </a:p>
        </p:txBody>
      </p:sp>
      <p:sp>
        <p:nvSpPr>
          <p:cNvPr id="209" name="Google Shape;209;p19"/>
          <p:cNvSpPr txBox="1"/>
          <p:nvPr/>
        </p:nvSpPr>
        <p:spPr>
          <a:xfrm>
            <a:off x="5558500" y="3897050"/>
            <a:ext cx="12876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414600" y="597925"/>
            <a:ext cx="794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often Dictionary Words are updated?</a:t>
            </a:r>
            <a:endParaRPr/>
          </a:p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23900" y="4522038"/>
            <a:ext cx="311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</a:rPr>
              <a:t>https://www.merriam-webster.com/about-us/ongoing-commitment</a:t>
            </a:r>
            <a:endParaRPr sz="600" u="sng">
              <a:solidFill>
                <a:schemeClr val="hlink"/>
              </a:solidFill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73375" y="3775788"/>
            <a:ext cx="342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</a:rPr>
              <a:t>https://web.archive.org/web/20200101000000*/https://www.merriam-webster.com/dictionary/racism</a:t>
            </a:r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600" y="2469700"/>
            <a:ext cx="2186099" cy="1848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6075" y="2469700"/>
            <a:ext cx="2999999" cy="184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20"/>
          <p:cNvSpPr txBox="1"/>
          <p:nvPr/>
        </p:nvSpPr>
        <p:spPr>
          <a:xfrm>
            <a:off x="564900" y="1296925"/>
            <a:ext cx="7790100" cy="369300"/>
          </a:xfrm>
          <a:prstGeom prst="rect">
            <a:avLst/>
          </a:prstGeom>
          <a:noFill/>
          <a:ln cap="flat" cmpd="sng" w="9525">
            <a:solidFill>
              <a:srgbClr val="3B3E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Webster's Dictionary is updated annually and has been completely re-edited and revised every 10 to 12 years</a:t>
            </a:r>
            <a:r>
              <a:rPr lang="en" sz="1200">
                <a:solidFill>
                  <a:srgbClr val="3B3E41"/>
                </a:solidFill>
                <a:highlight>
                  <a:srgbClr val="FFFFFF"/>
                </a:highlight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188" y="2640700"/>
            <a:ext cx="3217374" cy="121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0"/>
          <p:cNvSpPr txBox="1"/>
          <p:nvPr/>
        </p:nvSpPr>
        <p:spPr>
          <a:xfrm>
            <a:off x="3566075" y="42464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</a:rPr>
              <a:t>https://web.archive.org/web/20071014174747/https://www.merriam-webster.com/dictionary/racism</a:t>
            </a:r>
            <a:endParaRPr/>
          </a:p>
        </p:txBody>
      </p:sp>
      <p:sp>
        <p:nvSpPr>
          <p:cNvPr id="224" name="Google Shape;224;p20"/>
          <p:cNvSpPr txBox="1"/>
          <p:nvPr/>
        </p:nvSpPr>
        <p:spPr>
          <a:xfrm>
            <a:off x="6575100" y="4246475"/>
            <a:ext cx="263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</a:rPr>
              <a:t>https://web.archive.org/web/20201229105952/https://www.merriam-webster.com/dictionary/racism</a:t>
            </a: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4026150" y="4116000"/>
            <a:ext cx="9741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6986275" y="2795775"/>
            <a:ext cx="1932600" cy="19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5913900" y="1734425"/>
            <a:ext cx="1392300" cy="30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Definition changed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4710200" y="2098025"/>
            <a:ext cx="603300" cy="30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2007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0"/>
          <p:cNvSpPr txBox="1"/>
          <p:nvPr/>
        </p:nvSpPr>
        <p:spPr>
          <a:xfrm>
            <a:off x="7724100" y="2078600"/>
            <a:ext cx="603300" cy="30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2020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0" name="Google Shape;230;p20"/>
          <p:cNvCxnSpPr>
            <a:stCxn id="225" idx="0"/>
            <a:endCxn id="227" idx="2"/>
          </p:cNvCxnSpPr>
          <p:nvPr/>
        </p:nvCxnSpPr>
        <p:spPr>
          <a:xfrm flipH="1" rot="10800000">
            <a:off x="4513200" y="2039100"/>
            <a:ext cx="2097000" cy="207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20"/>
          <p:cNvCxnSpPr>
            <a:stCxn id="226" idx="0"/>
            <a:endCxn id="227" idx="2"/>
          </p:cNvCxnSpPr>
          <p:nvPr/>
        </p:nvCxnSpPr>
        <p:spPr>
          <a:xfrm rot="10800000">
            <a:off x="6610075" y="2039175"/>
            <a:ext cx="1342500" cy="75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680825" y="1902650"/>
            <a:ext cx="7688700" cy="14367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40"/>
              <a:t>Websites that serve as information resources are a good target for spreading misinformation</a:t>
            </a:r>
            <a:endParaRPr sz="2640"/>
          </a:p>
        </p:txBody>
      </p:sp>
      <p:sp>
        <p:nvSpPr>
          <p:cNvPr id="237" name="Google Shape;23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